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90" r:id="rId6"/>
    <p:sldId id="281" r:id="rId7"/>
    <p:sldId id="258" r:id="rId8"/>
    <p:sldId id="280" r:id="rId9"/>
    <p:sldId id="288" r:id="rId10"/>
    <p:sldId id="291" r:id="rId11"/>
    <p:sldId id="278" r:id="rId12"/>
    <p:sldId id="276" r:id="rId13"/>
    <p:sldId id="282" r:id="rId14"/>
    <p:sldId id="283" r:id="rId15"/>
    <p:sldId id="286" r:id="rId16"/>
    <p:sldId id="28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642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389" autoAdjust="0"/>
  </p:normalViewPr>
  <p:slideViewPr>
    <p:cSldViewPr>
      <p:cViewPr varScale="1">
        <p:scale>
          <a:sx n="82" d="100"/>
          <a:sy n="82" d="100"/>
        </p:scale>
        <p:origin x="21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396BB-89CB-47AD-8381-0C92FB8A8A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F11AF805-35EA-4F4E-911E-41F34B8FBDA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352425" indent="-352425" algn="just"/>
          <a:r>
            <a:rPr lang="en-US" altLang="zh-TW" b="1" dirty="0" smtClean="0">
              <a:solidFill>
                <a:srgbClr val="00B050"/>
              </a:solidFill>
            </a:rPr>
            <a:t>1.</a:t>
          </a:r>
          <a:r>
            <a:rPr lang="zh-TW" altLang="en-US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若學校沒有下課的鐘聲，可能會發生什麼情況？</a:t>
          </a:r>
          <a:endParaRPr lang="en-US" altLang="zh-HK" b="1" dirty="0">
            <a:solidFill>
              <a:srgbClr val="00B05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BC231E-7D10-4701-A692-6720AC8DDB99}" type="parTrans" cxnId="{A38A3C29-F568-4B7C-984D-A2B256CBCF28}">
      <dgm:prSet/>
      <dgm:spPr/>
      <dgm:t>
        <a:bodyPr/>
        <a:lstStyle/>
        <a:p>
          <a:endParaRPr lang="en-US" altLang="zh-HK"/>
        </a:p>
      </dgm:t>
    </dgm:pt>
    <dgm:pt modelId="{0D5449C3-E6B4-4966-ACDC-5F267C299D76}" type="sibTrans" cxnId="{A38A3C29-F568-4B7C-984D-A2B256CBCF28}">
      <dgm:prSet/>
      <dgm:spPr/>
      <dgm:t>
        <a:bodyPr/>
        <a:lstStyle/>
        <a:p>
          <a:endParaRPr lang="en-US" altLang="zh-HK"/>
        </a:p>
      </dgm:t>
    </dgm:pt>
    <dgm:pt modelId="{FF51ECD7-1055-4C9E-A69D-2632F2CC70C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444500" indent="-444500" algn="just"/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若大家隨意在校園扔垃圾，會有什麼後果？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C5B6C6-A166-409D-BA8E-0BD578FFDA74}" type="parTrans" cxnId="{5364F686-D2AB-4A83-9261-F6720D7FDFE2}">
      <dgm:prSet/>
      <dgm:spPr/>
      <dgm:t>
        <a:bodyPr/>
        <a:lstStyle/>
        <a:p>
          <a:endParaRPr lang="en-US" altLang="zh-HK"/>
        </a:p>
      </dgm:t>
    </dgm:pt>
    <dgm:pt modelId="{FF752227-D73C-4342-A8BA-C2D8679D826E}" type="sibTrans" cxnId="{5364F686-D2AB-4A83-9261-F6720D7FDFE2}">
      <dgm:prSet/>
      <dgm:spPr/>
      <dgm:t>
        <a:bodyPr/>
        <a:lstStyle/>
        <a:p>
          <a:endParaRPr lang="en-US" altLang="zh-HK"/>
        </a:p>
      </dgm:t>
    </dgm:pt>
    <dgm:pt modelId="{6643A1AB-A46E-4B0D-9109-35CA8392D8AB}">
      <dgm:prSet phldrT="[Text]"/>
      <dgm:spPr>
        <a:solidFill>
          <a:srgbClr val="7030A0"/>
        </a:solidFill>
      </dgm:spPr>
      <dgm:t>
        <a:bodyPr/>
        <a:lstStyle/>
        <a:p>
          <a:pPr marL="352425" indent="-352425" algn="just"/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若大家在小食部都不排隊購買食物，會有什麼後果？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ADC0A2-7BE7-40D5-9D6F-B9C494044B32}" type="parTrans" cxnId="{EFAFEC56-7A5B-4311-94FE-BC6F5298F4EB}">
      <dgm:prSet/>
      <dgm:spPr/>
      <dgm:t>
        <a:bodyPr/>
        <a:lstStyle/>
        <a:p>
          <a:endParaRPr lang="en-US" altLang="zh-HK"/>
        </a:p>
      </dgm:t>
    </dgm:pt>
    <dgm:pt modelId="{87A79D00-FD69-4FC9-BFA1-8BE2142D95F8}" type="sibTrans" cxnId="{EFAFEC56-7A5B-4311-94FE-BC6F5298F4EB}">
      <dgm:prSet/>
      <dgm:spPr/>
      <dgm:t>
        <a:bodyPr/>
        <a:lstStyle/>
        <a:p>
          <a:endParaRPr lang="en-US" altLang="zh-HK"/>
        </a:p>
      </dgm:t>
    </dgm:pt>
    <dgm:pt modelId="{77F0BE5E-56BF-485C-B1D2-587F1E3AB7B5}">
      <dgm:prSet phldrT="[Text]"/>
      <dgm:spPr>
        <a:solidFill>
          <a:srgbClr val="FFC000"/>
        </a:solidFill>
      </dgm:spPr>
      <dgm:t>
        <a:bodyPr/>
        <a:lstStyle/>
        <a:p>
          <a:pPr marL="274638" indent="-274638" algn="just"/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若大家在上課時，隨意吃東西，會發生什麼情況？</a:t>
          </a:r>
          <a:endParaRPr lang="en-US" altLang="zh-HK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AFF15C-DE83-4D28-809B-7CCEE7566A9F}" type="parTrans" cxnId="{03C2857A-63F2-4F89-A2DF-A55FB372694A}">
      <dgm:prSet/>
      <dgm:spPr/>
      <dgm:t>
        <a:bodyPr/>
        <a:lstStyle/>
        <a:p>
          <a:endParaRPr lang="en-US" altLang="zh-HK"/>
        </a:p>
      </dgm:t>
    </dgm:pt>
    <dgm:pt modelId="{AF9E1611-A8A0-4C51-9A24-165D10AA02C5}" type="sibTrans" cxnId="{03C2857A-63F2-4F89-A2DF-A55FB372694A}">
      <dgm:prSet/>
      <dgm:spPr/>
      <dgm:t>
        <a:bodyPr/>
        <a:lstStyle/>
        <a:p>
          <a:endParaRPr lang="en-US" altLang="zh-HK"/>
        </a:p>
      </dgm:t>
    </dgm:pt>
    <dgm:pt modelId="{F430C69B-4D1B-4838-8581-F44892FB611C}" type="pres">
      <dgm:prSet presAssocID="{5F0396BB-89CB-47AD-8381-0C92FB8A8A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C6D9C48A-A82B-407E-BB69-377AA470904F}" type="pres">
      <dgm:prSet presAssocID="{F11AF805-35EA-4F4E-911E-41F34B8FBDA5}" presName="node" presStyleLbl="node1" presStyleIdx="0" presStyleCnt="4" custScaleX="13219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930DC43-ACC6-45BB-8496-BD49AFBE06B3}" type="pres">
      <dgm:prSet presAssocID="{0D5449C3-E6B4-4966-ACDC-5F267C299D76}" presName="sibTrans" presStyleCnt="0"/>
      <dgm:spPr/>
    </dgm:pt>
    <dgm:pt modelId="{0BA38E9F-5EE8-4C48-9249-112F60432A62}" type="pres">
      <dgm:prSet presAssocID="{FF51ECD7-1055-4C9E-A69D-2632F2CC70C3}" presName="node" presStyleLbl="node1" presStyleIdx="1" presStyleCnt="4" custScaleX="132306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43306193-9402-49E0-8D99-E87072B8D834}" type="pres">
      <dgm:prSet presAssocID="{FF752227-D73C-4342-A8BA-C2D8679D826E}" presName="sibTrans" presStyleCnt="0"/>
      <dgm:spPr/>
    </dgm:pt>
    <dgm:pt modelId="{5A4C1877-155E-46F3-85AC-EA12231A2A1E}" type="pres">
      <dgm:prSet presAssocID="{6643A1AB-A46E-4B0D-9109-35CA8392D8AB}" presName="node" presStyleLbl="node1" presStyleIdx="2" presStyleCnt="4" custScaleX="131463" custLinFactNeighborX="-1462" custLinFactNeighborY="53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32E19939-1FC7-4993-88F6-7FE02C38558C}" type="pres">
      <dgm:prSet presAssocID="{87A79D00-FD69-4FC9-BFA1-8BE2142D95F8}" presName="sibTrans" presStyleCnt="0"/>
      <dgm:spPr/>
    </dgm:pt>
    <dgm:pt modelId="{46499931-E43C-410C-9F38-534164C99E9E}" type="pres">
      <dgm:prSet presAssocID="{77F0BE5E-56BF-485C-B1D2-587F1E3AB7B5}" presName="node" presStyleLbl="node1" presStyleIdx="3" presStyleCnt="4" custScaleX="125872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56E38407-6487-4228-ACB7-4A42D8326C7E}" type="presOf" srcId="{6643A1AB-A46E-4B0D-9109-35CA8392D8AB}" destId="{5A4C1877-155E-46F3-85AC-EA12231A2A1E}" srcOrd="0" destOrd="0" presId="urn:microsoft.com/office/officeart/2005/8/layout/default"/>
    <dgm:cxn modelId="{03C2857A-63F2-4F89-A2DF-A55FB372694A}" srcId="{5F0396BB-89CB-47AD-8381-0C92FB8A8AB1}" destId="{77F0BE5E-56BF-485C-B1D2-587F1E3AB7B5}" srcOrd="3" destOrd="0" parTransId="{64AFF15C-DE83-4D28-809B-7CCEE7566A9F}" sibTransId="{AF9E1611-A8A0-4C51-9A24-165D10AA02C5}"/>
    <dgm:cxn modelId="{472BB420-841A-45F0-8DB2-FA47EF671FEE}" type="presOf" srcId="{77F0BE5E-56BF-485C-B1D2-587F1E3AB7B5}" destId="{46499931-E43C-410C-9F38-534164C99E9E}" srcOrd="0" destOrd="0" presId="urn:microsoft.com/office/officeart/2005/8/layout/default"/>
    <dgm:cxn modelId="{8992F5F5-3F32-4401-9DF1-911A3DBEE920}" type="presOf" srcId="{F11AF805-35EA-4F4E-911E-41F34B8FBDA5}" destId="{C6D9C48A-A82B-407E-BB69-377AA470904F}" srcOrd="0" destOrd="0" presId="urn:microsoft.com/office/officeart/2005/8/layout/default"/>
    <dgm:cxn modelId="{5364F686-D2AB-4A83-9261-F6720D7FDFE2}" srcId="{5F0396BB-89CB-47AD-8381-0C92FB8A8AB1}" destId="{FF51ECD7-1055-4C9E-A69D-2632F2CC70C3}" srcOrd="1" destOrd="0" parTransId="{DDC5B6C6-A166-409D-BA8E-0BD578FFDA74}" sibTransId="{FF752227-D73C-4342-A8BA-C2D8679D826E}"/>
    <dgm:cxn modelId="{E45ADE2D-DA54-451B-BD82-B96E121C178F}" type="presOf" srcId="{5F0396BB-89CB-47AD-8381-0C92FB8A8AB1}" destId="{F430C69B-4D1B-4838-8581-F44892FB611C}" srcOrd="0" destOrd="0" presId="urn:microsoft.com/office/officeart/2005/8/layout/default"/>
    <dgm:cxn modelId="{63B8BEA4-29FF-4E7D-87C4-216585BDE788}" type="presOf" srcId="{FF51ECD7-1055-4C9E-A69D-2632F2CC70C3}" destId="{0BA38E9F-5EE8-4C48-9249-112F60432A62}" srcOrd="0" destOrd="0" presId="urn:microsoft.com/office/officeart/2005/8/layout/default"/>
    <dgm:cxn modelId="{A38A3C29-F568-4B7C-984D-A2B256CBCF28}" srcId="{5F0396BB-89CB-47AD-8381-0C92FB8A8AB1}" destId="{F11AF805-35EA-4F4E-911E-41F34B8FBDA5}" srcOrd="0" destOrd="0" parTransId="{F9BC231E-7D10-4701-A692-6720AC8DDB99}" sibTransId="{0D5449C3-E6B4-4966-ACDC-5F267C299D76}"/>
    <dgm:cxn modelId="{EFAFEC56-7A5B-4311-94FE-BC6F5298F4EB}" srcId="{5F0396BB-89CB-47AD-8381-0C92FB8A8AB1}" destId="{6643A1AB-A46E-4B0D-9109-35CA8392D8AB}" srcOrd="2" destOrd="0" parTransId="{43ADC0A2-7BE7-40D5-9D6F-B9C494044B32}" sibTransId="{87A79D00-FD69-4FC9-BFA1-8BE2142D95F8}"/>
    <dgm:cxn modelId="{0506E6EC-2C1F-4383-96D3-DC5DE876D90E}" type="presParOf" srcId="{F430C69B-4D1B-4838-8581-F44892FB611C}" destId="{C6D9C48A-A82B-407E-BB69-377AA470904F}" srcOrd="0" destOrd="0" presId="urn:microsoft.com/office/officeart/2005/8/layout/default"/>
    <dgm:cxn modelId="{F97289A7-BA2F-426C-91A8-273EB209DB94}" type="presParOf" srcId="{F430C69B-4D1B-4838-8581-F44892FB611C}" destId="{5930DC43-ACC6-45BB-8496-BD49AFBE06B3}" srcOrd="1" destOrd="0" presId="urn:microsoft.com/office/officeart/2005/8/layout/default"/>
    <dgm:cxn modelId="{3799380F-F28B-4C79-958E-B354F37E31B8}" type="presParOf" srcId="{F430C69B-4D1B-4838-8581-F44892FB611C}" destId="{0BA38E9F-5EE8-4C48-9249-112F60432A62}" srcOrd="2" destOrd="0" presId="urn:microsoft.com/office/officeart/2005/8/layout/default"/>
    <dgm:cxn modelId="{66D54FC0-5EF6-467A-A586-B74089B101FB}" type="presParOf" srcId="{F430C69B-4D1B-4838-8581-F44892FB611C}" destId="{43306193-9402-49E0-8D99-E87072B8D834}" srcOrd="3" destOrd="0" presId="urn:microsoft.com/office/officeart/2005/8/layout/default"/>
    <dgm:cxn modelId="{B98FFB57-2427-4D04-BAD3-66ABBEFFBF45}" type="presParOf" srcId="{F430C69B-4D1B-4838-8581-F44892FB611C}" destId="{5A4C1877-155E-46F3-85AC-EA12231A2A1E}" srcOrd="4" destOrd="0" presId="urn:microsoft.com/office/officeart/2005/8/layout/default"/>
    <dgm:cxn modelId="{032817DD-F18B-4BEB-8D98-3F27D4B12D8B}" type="presParOf" srcId="{F430C69B-4D1B-4838-8581-F44892FB611C}" destId="{32E19939-1FC7-4993-88F6-7FE02C38558C}" srcOrd="5" destOrd="0" presId="urn:microsoft.com/office/officeart/2005/8/layout/default"/>
    <dgm:cxn modelId="{60F4F748-7A18-4BFC-9D46-F6723868A140}" type="presParOf" srcId="{F430C69B-4D1B-4838-8581-F44892FB611C}" destId="{46499931-E43C-410C-9F38-534164C99E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遵規守法</a:t>
          </a:r>
          <a:endParaRPr lang="en-US" altLang="zh-TW" sz="2000" b="1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和睦共處</a:t>
          </a:r>
          <a:endParaRPr lang="en-US" altLang="zh-HK" sz="2000" b="1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遵規守法</a:t>
          </a:r>
          <a:endParaRPr lang="en-US" altLang="zh-TW" sz="2000" b="1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和睦共處</a:t>
          </a:r>
          <a:endParaRPr lang="en-US" altLang="zh-HK" sz="2000" b="1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C48A-A82B-407E-BB69-377AA470904F}">
      <dsp:nvSpPr>
        <dsp:cNvPr id="0" name=""/>
        <dsp:cNvSpPr/>
      </dsp:nvSpPr>
      <dsp:spPr>
        <a:xfrm>
          <a:off x="418" y="691536"/>
          <a:ext cx="3588808" cy="162888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352425" lvl="0" indent="-352425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dirty="0" smtClean="0">
              <a:solidFill>
                <a:srgbClr val="00B050"/>
              </a:solidFill>
            </a:rPr>
            <a:t>1.</a:t>
          </a:r>
          <a:r>
            <a:rPr lang="zh-TW" altLang="en-US" sz="2900" b="1" kern="12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若學校沒有下課的鐘聲，可能會發生什麼情況？</a:t>
          </a:r>
          <a:endParaRPr lang="en-US" altLang="zh-HK" sz="2900" b="1" kern="1200" dirty="0">
            <a:solidFill>
              <a:srgbClr val="00B05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8" y="691536"/>
        <a:ext cx="3588808" cy="1628882"/>
      </dsp:txXfrm>
    </dsp:sp>
    <dsp:sp modelId="{0BA38E9F-5EE8-4C48-9249-112F60432A62}">
      <dsp:nvSpPr>
        <dsp:cNvPr id="0" name=""/>
        <dsp:cNvSpPr/>
      </dsp:nvSpPr>
      <dsp:spPr>
        <a:xfrm>
          <a:off x="3860707" y="691536"/>
          <a:ext cx="3591849" cy="162888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444500" lvl="0" indent="-44450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若大家隨意在校園扔垃圾，會有什麼後果？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0707" y="691536"/>
        <a:ext cx="3591849" cy="1628882"/>
      </dsp:txXfrm>
    </dsp:sp>
    <dsp:sp modelId="{5A4C1877-155E-46F3-85AC-EA12231A2A1E}">
      <dsp:nvSpPr>
        <dsp:cNvPr id="0" name=""/>
        <dsp:cNvSpPr/>
      </dsp:nvSpPr>
      <dsp:spPr>
        <a:xfrm>
          <a:off x="57985" y="2600614"/>
          <a:ext cx="3568963" cy="162888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352425" lvl="0" indent="-352425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若大家在小食部都不排隊購買食物，會有什麼後果？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985" y="2600614"/>
        <a:ext cx="3568963" cy="1628882"/>
      </dsp:txXfrm>
    </dsp:sp>
    <dsp:sp modelId="{46499931-E43C-410C-9F38-534164C99E9E}">
      <dsp:nvSpPr>
        <dsp:cNvPr id="0" name=""/>
        <dsp:cNvSpPr/>
      </dsp:nvSpPr>
      <dsp:spPr>
        <a:xfrm>
          <a:off x="3938120" y="2591900"/>
          <a:ext cx="3417179" cy="16288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74638" lvl="0" indent="-274638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2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若大家在上課時，隨意吃東西，會發生什麼情況？</a:t>
          </a:r>
          <a:endParaRPr lang="en-US" altLang="zh-HK" sz="29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38120" y="2591900"/>
        <a:ext cx="3417179" cy="162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和睦共處</a:t>
          </a:r>
          <a:endParaRPr lang="en-US" altLang="zh-HK" sz="2000" b="1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遵規守法</a:t>
          </a:r>
          <a:endParaRPr lang="en-US" altLang="zh-TW" sz="2000" b="1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和睦共處</a:t>
          </a:r>
          <a:endParaRPr lang="en-US" altLang="zh-HK" sz="2000" b="1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尊重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遵規守法</a:t>
          </a:r>
          <a:endParaRPr lang="en-US" altLang="zh-TW" sz="2000" b="1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資料來源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2001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香港浸會大學「中小學生活及倫理教育研究計劃」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優質教育基金贊助</a:t>
            </a:r>
          </a:p>
          <a:p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dirty="0" smtClean="0"/>
          </a:p>
          <a:p>
            <a:r>
              <a:rPr lang="en-US" altLang="zh-HK" dirty="0" err="1" smtClean="0"/>
              <a:t>freepik</a:t>
            </a:r>
            <a:endParaRPr lang="en-US" altLang="zh-HK" dirty="0" smtClean="0"/>
          </a:p>
          <a:p>
            <a:r>
              <a:rPr lang="en-US" altLang="zh-HK" dirty="0" smtClean="0"/>
              <a:t>https://www.freepik.com/free-vector/little-witch_796167.htm#page=1&amp;query=wicht&amp;position=48</a:t>
            </a:r>
          </a:p>
          <a:p>
            <a:r>
              <a:rPr lang="en-US" altLang="zh-HK" dirty="0" smtClean="0"/>
              <a:t>https://www.freepik.com/free-vector/school-building-background_4932706.htm#page=1&amp;query=school&amp;position=30</a:t>
            </a:r>
          </a:p>
          <a:p>
            <a:r>
              <a:rPr lang="en-US" altLang="zh-HK" dirty="0" smtClean="0"/>
              <a:t>https://www.freepik.com/free-vector/wizard-color-outline-silhouette-cartoon-character-isolated_11829642.htm?query=wicht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5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4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圖片來源</a:t>
            </a:r>
            <a:r>
              <a:rPr lang="en-US" altLang="zh-HK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Arial" panose="020B0604020202020204" pitchFamily="34" charset="0"/>
              </a:rPr>
              <a:t>https://www.freepik.com/free-vector/realistic-green-and-black-chalkboard-with-wooden-frame-and-chalk_12721078.htm</a:t>
            </a:r>
            <a:endParaRPr lang="zh-HK" altLang="en-US" sz="1200" dirty="0" smtClean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Arial" panose="020B0604020202020204" pitchFamily="34" charset="0"/>
            </a:endParaRPr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學生２人一組，討論以上四條問題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如有學生認為沒有校規沒問題，教師可邀請其他同學指出問題</a:t>
            </a:r>
            <a:r>
              <a:rPr lang="en-US" altLang="zh-TW" dirty="0" smtClean="0"/>
              <a:t>/</a:t>
            </a:r>
            <a:r>
              <a:rPr lang="zh-TW" altLang="en-US" dirty="0" smtClean="0"/>
              <a:t>互相提問，協助學生反思遵紀守法的重要。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教師除了聆聽錄音廣播劇，可以考慮以話劇形式進行。</a:t>
            </a:r>
            <a:r>
              <a:rPr lang="zh-TW" altLang="en-US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廣播劇</a:t>
            </a:r>
            <a:r>
              <a:rPr lang="zh-TW" altLang="en-US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的內容見</a:t>
            </a:r>
            <a:r>
              <a:rPr lang="en-US" altLang="zh-TW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PPT10-14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如時間不許可，教師可根據</a:t>
            </a:r>
            <a:r>
              <a:rPr lang="en-US" altLang="zh-TW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PPT 10 </a:t>
            </a:r>
            <a:r>
              <a:rPr lang="zh-TW" altLang="en-US" sz="1200" dirty="0" smtClean="0">
                <a:solidFill>
                  <a:srgbClr val="00B050"/>
                </a:solidFill>
              </a:rPr>
              <a:t>「巫師大鬧學校記」</a:t>
            </a:r>
            <a:r>
              <a:rPr lang="zh-TW" altLang="zh-HK" sz="1200" dirty="0" smtClean="0">
                <a:solidFill>
                  <a:srgbClr val="00B050"/>
                </a:solidFill>
              </a:rPr>
              <a:t>大綱</a:t>
            </a:r>
            <a:r>
              <a:rPr lang="zh-TW" altLang="en-US" sz="1200" dirty="0" smtClean="0">
                <a:solidFill>
                  <a:srgbClr val="00B050"/>
                </a:solidFill>
              </a:rPr>
              <a:t>，當故事講述，然後再引導學生反思下頁問題。</a:t>
            </a:r>
            <a:endParaRPr lang="en-US" altLang="zh-TW" sz="1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Freepik</a:t>
            </a:r>
            <a:endParaRPr lang="en-US" altLang="zh-TW" sz="1200" b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https://www.freepik.com/free-vector/green-witch-flying-broom-night_6486307.htm#page=1&amp;query=wicht&amp;position=14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https://www.freepik.com/free-vector/abandoned-school-cafe_8715283.htm#page=1&amp;query=broken%20school&amp;position=1</a:t>
            </a:r>
          </a:p>
          <a:p>
            <a:endParaRPr lang="zh-HK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教師提問學生在沒有校規下的情況，引領學生思考規則背後的意義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遵守規則也是尊重別人的表現，這會讓大家生活得更有秩序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更和諧。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3"/>
            </a:pPr>
            <a:endParaRPr lang="en-US" altLang="zh-HK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Freepik</a:t>
            </a:r>
            <a:r>
              <a:rPr lang="en-US" altLang="zh-HK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/>
              <a:t>https://www.freepik.com/free-vector/different-people-asking-questions-illustrated_13244080.htm#page=1&amp;query=thinking&amp;position=3</a:t>
            </a:r>
            <a:endParaRPr lang="zh-HK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889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教師可邀請家長見證學生承諾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如加簽並定時了解學生承諾的達成情況</a:t>
            </a:r>
            <a:r>
              <a:rPr lang="en-US" altLang="zh-TW" dirty="0" smtClean="0"/>
              <a:t>)</a:t>
            </a:r>
            <a:r>
              <a:rPr lang="zh-TW" altLang="en-US" smtClean="0"/>
              <a:t>，並可進一步</a:t>
            </a:r>
            <a:r>
              <a:rPr lang="zh-TW" altLang="en-US" dirty="0" smtClean="0"/>
              <a:t>舉辦班際秩序比賽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教師可邀請家長參予，與學生一起創作口號，並將優秀作品張貼在壁佈，營造良好價值觀教育氛圍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err="1" smtClean="0"/>
              <a:t>Freepik</a:t>
            </a:r>
            <a:endParaRPr lang="en-US" altLang="zh-HK" dirty="0" smtClean="0"/>
          </a:p>
          <a:p>
            <a:r>
              <a:rPr lang="en-US" altLang="zh-HK" dirty="0" smtClean="0"/>
              <a:t>https://www.freepik.com/free-vector/people-winning-different-prizes_9650677.htm#page=1&amp;query=competition&amp;position=44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2E9-9822-4B8D-B1AB-EB2A216623A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616F-3A08-44DA-BC39-677FD402D4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77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22E9-9822-4B8D-B1AB-EB2A216623A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616F-3A08-44DA-BC39-677FD402D4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6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「巫師大鬧學校記」</a:t>
            </a:r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遵守校規</a:t>
            </a:r>
            <a:r>
              <a:rPr lang="en-US" altLang="zh-TW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71" y="4623456"/>
            <a:ext cx="453650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價值觀教育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初小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教育局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2021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8062" y="521758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B0F0"/>
                </a:solidFill>
              </a:rPr>
              <a:t>資料來源</a:t>
            </a:r>
            <a:r>
              <a:rPr lang="en-US" altLang="zh-TW" sz="1400" dirty="0">
                <a:solidFill>
                  <a:srgbClr val="00B0F0"/>
                </a:solidFill>
              </a:rPr>
              <a:t>: </a:t>
            </a:r>
          </a:p>
          <a:p>
            <a:r>
              <a:rPr lang="en-US" altLang="zh-HK" sz="1400" dirty="0">
                <a:solidFill>
                  <a:srgbClr val="00B0F0"/>
                </a:solidFill>
              </a:rPr>
              <a:t>© 2001 </a:t>
            </a:r>
            <a:r>
              <a:rPr lang="zh-TW" altLang="zh-HK" sz="1400" dirty="0">
                <a:solidFill>
                  <a:srgbClr val="00B0F0"/>
                </a:solidFill>
              </a:rPr>
              <a:t>香港浸會</a:t>
            </a:r>
            <a:r>
              <a:rPr lang="zh-TW" altLang="zh-HK" sz="1400" dirty="0" smtClean="0">
                <a:solidFill>
                  <a:srgbClr val="00B0F0"/>
                </a:solidFill>
              </a:rPr>
              <a:t>大學</a:t>
            </a:r>
            <a:endParaRPr lang="en-US" altLang="zh-TW" sz="1400" dirty="0" smtClean="0">
              <a:solidFill>
                <a:srgbClr val="00B0F0"/>
              </a:solidFill>
            </a:endParaRPr>
          </a:p>
          <a:p>
            <a:r>
              <a:rPr lang="zh-TW" altLang="zh-HK" sz="1400" dirty="0" smtClean="0">
                <a:solidFill>
                  <a:srgbClr val="00B0F0"/>
                </a:solidFill>
              </a:rPr>
              <a:t>「</a:t>
            </a:r>
            <a:r>
              <a:rPr lang="zh-TW" altLang="zh-HK" sz="1400" dirty="0">
                <a:solidFill>
                  <a:srgbClr val="00B0F0"/>
                </a:solidFill>
              </a:rPr>
              <a:t>中小學生活及倫理教育研究計劃」</a:t>
            </a:r>
          </a:p>
          <a:p>
            <a:r>
              <a:rPr lang="zh-TW" altLang="zh-HK" sz="1400" dirty="0">
                <a:solidFill>
                  <a:srgbClr val="00B0F0"/>
                </a:solidFill>
              </a:rPr>
              <a:t>優質教育基金贊助</a:t>
            </a:r>
          </a:p>
        </p:txBody>
      </p:sp>
      <p:pic>
        <p:nvPicPr>
          <p:cNvPr id="3074" name="Picture 2" descr="Little witch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7"/>
          <a:stretch/>
        </p:blipFill>
        <p:spPr bwMode="auto">
          <a:xfrm>
            <a:off x="467544" y="2070700"/>
            <a:ext cx="1800200" cy="20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zard in color and outline and silhouette cartoon character isolated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2"/>
          <a:stretch/>
        </p:blipFill>
        <p:spPr bwMode="auto">
          <a:xfrm>
            <a:off x="7058961" y="466560"/>
            <a:ext cx="1968153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school building background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9"/>
          <a:stretch/>
        </p:blipFill>
        <p:spPr bwMode="auto">
          <a:xfrm>
            <a:off x="2548871" y="2222424"/>
            <a:ext cx="4496943" cy="26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012160" y="623878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教師參考資料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「巫師大鬧學校記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」</a:t>
            </a:r>
            <a:r>
              <a:rPr lang="zh-TW" altLang="zh-HK" sz="2800" b="1" dirty="0" smtClean="0">
                <a:solidFill>
                  <a:srgbClr val="7030A0"/>
                </a:solidFill>
              </a:rPr>
              <a:t>劇本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一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3" y="957161"/>
            <a:ext cx="7886700" cy="55446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：小巫師同巫師爸爸經過一間學校，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佢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聽到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學校鐘聲響起喎。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（學校鐘聲響）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旁白：跟住，學校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裡面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就好似木偶咁郁都唔郁企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晒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操場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老師：各位同學，入課室要排好隊，唔准傾計呀！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個時候先至匆匆趕到學校。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喘著氣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對…對唔住！老師，我遲到！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老師：小強同學，如果你再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，我就罰你留堂，知道未呀？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小強：哦！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旁白：小巫師聽到就同巫師爸爸咁講啦…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小巫師：爸爸，你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睇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吓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學校，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唔准呢樣、又唔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准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嗰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，真係悶死人啦！不如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Ｄ規矩全部都變走晒囉，好唔好呀？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旁白：巫師爸爸聽到都覺得幾好玩，就贊成小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提議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啦！而且，仲開始施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巫師爸爸：唔…都幾好玩！好！我變！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施法的音響效果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旁白：本來排得好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整齊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隊伍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，突然之間散晒啦！大家都唔知自己應該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度。你推我撞，大家淨係想快Ｄ返到課室，有Ｄ同學仲被人推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跌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周圍一片驚呼聲。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人群嘈雜及驚叫聲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眾學生：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哎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個時候，小強都俾人撞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跌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哎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有無搞錯呀！唔好推呀！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旁白：一班同學好難先至入到課室，仲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好多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。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56" y="4891070"/>
            <a:ext cx="14979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教師參考資料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「巫師大鬧學校記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」</a:t>
            </a:r>
            <a:r>
              <a:rPr lang="zh-TW" altLang="zh-HK" sz="2800" b="1" dirty="0" smtClean="0">
                <a:solidFill>
                  <a:srgbClr val="7030A0"/>
                </a:solidFill>
              </a:rPr>
              <a:t>劇本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二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9"/>
            <a:ext cx="7886700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旁白：上美勞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，小強舉起手…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小強：老師，我可唔可以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HK" sz="1800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”垃圾呀？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老師：好啦！小強，你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”啦！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旁白：呢個時候，巫師爸爸又施法術啦！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巫師爸爸：想“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”垃圾呀？好！我變！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施法的音響效果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本來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室角落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筒突然之間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唔見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喎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！小強就將Ｄ垃圾隨手“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，連其他同學都將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地上面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，搞到成地都污糟</a:t>
            </a:r>
            <a:r>
              <a:rPr lang="zh-CN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邋遢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</a:p>
          <a:p>
            <a:pPr marL="0" indent="0">
              <a:buNone/>
            </a:pPr>
            <a:endParaRPr lang="zh-HK" altLang="en-US" dirty="0">
              <a:latin typeface="細明體_HKSCS" panose="02020500000000000000" pitchFamily="18" charset="-120"/>
              <a:ea typeface="細明體_HKSCS" panose="02020500000000000000" pitchFamily="18" charset="-120"/>
            </a:endParaRP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30023"/>
            <a:ext cx="1094781" cy="15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教師參考資料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「巫師大鬧學校記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」</a:t>
            </a:r>
            <a:r>
              <a:rPr lang="zh-TW" altLang="zh-HK" sz="2800" b="1" dirty="0" smtClean="0">
                <a:solidFill>
                  <a:srgbClr val="7030A0"/>
                </a:solidFill>
              </a:rPr>
              <a:t>劇本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三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8772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旁白：差唔多到落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巫師爸爸：嘻嘻嘻…又係我呀！我變！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施法的音響效果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個時候，巫師爸爸又施法啦！今次佢將上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鐘聲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都變走埋。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點解咁耐都未落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好心急呀！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同學：係囉！我仲要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嘛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旁白：終於，老師睇一睇錶，知道夠鐘落堂啦！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老師：咦？乜夠鐘落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？點解個鐘唔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響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呢？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好啦！各位同學再見！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各同學：老師再見！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旁白：當老師一離開課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，小強即刻衝出課室啦！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哎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吔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有無搞錯呀！究竟係邊個將Ｄ垃圾“</a:t>
            </a:r>
            <a:r>
              <a:rPr lang="en-US" altLang="zh-HK" sz="1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dum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”係地上面呀？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旁白：原來，佢踩到枝鉛筆，仲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跌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上面。但係，佢等都唔等就即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刻衝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廁所，點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途中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，就俾一個高年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撞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跌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啦！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小強：有無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搞錯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呀！唔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上面跑過喎！風紀！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風紀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巫師：啊！風紀呀…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！我變！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施法的音響效果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旁白：原來巫師爸爸將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風紀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都變走晒啦！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　＊　＊</a:t>
            </a:r>
            <a:endParaRPr lang="zh-HK" altLang="en-US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75" y="25590"/>
            <a:ext cx="1382813" cy="13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52" y="13810"/>
            <a:ext cx="7886700" cy="61560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教師參考資料</a:t>
            </a:r>
            <a:r>
              <a:rPr lang="en-US" altLang="zh-TW" sz="2800" b="1" dirty="0">
                <a:solidFill>
                  <a:srgbClr val="7030A0"/>
                </a:solidFill>
              </a:rPr>
              <a:t>:</a:t>
            </a:r>
            <a:r>
              <a:rPr lang="zh-TW" altLang="en-US" sz="2800" b="1" dirty="0">
                <a:solidFill>
                  <a:srgbClr val="7030A0"/>
                </a:solidFill>
              </a:rPr>
              <a:t>「巫師大鬧學校記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」</a:t>
            </a:r>
            <a:r>
              <a:rPr lang="zh-TW" altLang="zh-HK" sz="2800" b="1" dirty="0" smtClean="0">
                <a:solidFill>
                  <a:srgbClr val="7030A0"/>
                </a:solidFill>
              </a:rPr>
              <a:t>劇本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四</a:t>
            </a:r>
            <a:r>
              <a:rPr lang="en-US" altLang="zh-TW" sz="2800" b="1" dirty="0" smtClean="0">
                <a:solidFill>
                  <a:srgbClr val="7030A0"/>
                </a:solidFill>
              </a:rPr>
              <a:t>)</a:t>
            </a:r>
            <a:endParaRPr lang="zh-HK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5760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旁白：小強去完洗手間之後，就即刻跑去食物部買零食。但係，原來食物部又俾巫師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咗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喎！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巫師爸爸：嘻嘻嘻…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MA-LI-MA-LI-HUNG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施法音響效果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旁白：本來食物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前面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整齊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隊伍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，突然之間，又亂晒啦！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小明：喂！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咩打尖呀？排隊啦！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啱啱嚟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就問小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嘞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小強：喂！小明，做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乜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嘢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呀？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小明：呢Ｄ人囉！都唔守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秩序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，全部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都唔排隊呀！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小強：咁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逼入去囉！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旁白：但係，小強同小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年紀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都咁細，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佢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點夠Ｄ高年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同學逼。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於是，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佢</a:t>
            </a: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唯有返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番課室啦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度，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佢</a:t>
            </a:r>
            <a:r>
              <a:rPr lang="zh-TW" altLang="en-US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啱啱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班主任黃老師，當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佢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師打招呼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時候…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1" y="3789040"/>
            <a:ext cx="14548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</a:rPr>
              <a:t>教師參考資料</a:t>
            </a:r>
            <a:r>
              <a:rPr lang="en-US" altLang="zh-TW" sz="3200" b="1" dirty="0">
                <a:solidFill>
                  <a:srgbClr val="7030A0"/>
                </a:solidFill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</a:rPr>
              <a:t>「巫師大鬧學校記」</a:t>
            </a:r>
            <a:r>
              <a:rPr lang="zh-TW" altLang="zh-HK" sz="3200" b="1" dirty="0">
                <a:solidFill>
                  <a:srgbClr val="7030A0"/>
                </a:solidFill>
              </a:rPr>
              <a:t>劇本</a:t>
            </a:r>
            <a:r>
              <a:rPr lang="en-US" altLang="zh-TW" sz="3200" b="1" dirty="0">
                <a:solidFill>
                  <a:srgbClr val="7030A0"/>
                </a:solidFill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</a:rPr>
              <a:t>四</a:t>
            </a:r>
            <a:r>
              <a:rPr lang="en-US" altLang="zh-TW" sz="3200" b="1" dirty="0">
                <a:solidFill>
                  <a:srgbClr val="7030A0"/>
                </a:solidFill>
              </a:rPr>
              <a:t>)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52736"/>
            <a:ext cx="8263830" cy="4279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巫師爸爸：想同老師打招呼…好！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MA-LI-MA-LI-HONG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，我變！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施法音響效果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旁白：小強同小明變得好似其他同學一樣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度跑起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。仲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  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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老師身邊好似一枝箭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咁跑過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跑步聲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經過老師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身邊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嘅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時候，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強仲大叫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小強：借過借過，唔好阻住呀！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黃老師：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！點解見到老師唔打招呼呀？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仲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喺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大聲叫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放學之後留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堂搵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我，我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嘢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同你</a:t>
            </a:r>
            <a:r>
              <a:rPr lang="zh-TW" altLang="en-US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哋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旁白：小強同小明都唔明白點解會變成咁樣，唯有向老師道歉啦！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endParaRPr lang="en-US" altLang="zh-TW" sz="1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，小巫師同巫師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爸爸就</a:t>
            </a: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覺得好開心、好好玩，仲笑得好</a:t>
            </a:r>
            <a:r>
              <a:rPr lang="zh-TW" altLang="zh-HK" sz="1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開心！</a:t>
            </a:r>
            <a:endParaRPr lang="zh-TW" altLang="zh-HK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小巫師、巫師爸爸：哈…哈…哈…</a:t>
            </a:r>
            <a: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5" name="Picture 3" descr="Green witch on flying broom at n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1" y="3789040"/>
            <a:ext cx="14548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3801" cy="7317432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3F546863-FF43-2B41-8CA7-FA4F0AB9B855}"/>
              </a:ext>
            </a:extLst>
          </p:cNvPr>
          <p:cNvSpPr txBox="1">
            <a:spLocks/>
          </p:cNvSpPr>
          <p:nvPr/>
        </p:nvSpPr>
        <p:spPr>
          <a:xfrm>
            <a:off x="3635896" y="599282"/>
            <a:ext cx="57672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>
                <a:solidFill>
                  <a:schemeClr val="bg1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3000" dirty="0">
              <a:solidFill>
                <a:schemeClr val="bg1"/>
              </a:solidFill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54263"/>
              </p:ext>
            </p:extLst>
          </p:nvPr>
        </p:nvGraphicFramePr>
        <p:xfrm>
          <a:off x="628650" y="1046340"/>
          <a:ext cx="8047806" cy="5623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1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897666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2814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i="0" u="none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內容</a:t>
                      </a:r>
                      <a:r>
                        <a:rPr lang="zh-TW" altLang="en-US" sz="2800" b="0" i="0" u="none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概要</a:t>
                      </a:r>
                      <a:r>
                        <a:rPr lang="zh-HK" altLang="en-US" sz="2800" b="0" i="0" u="none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US" altLang="zh-HK" sz="2800" b="0" i="0" u="none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通過廣播劇和討論，讓學生反思</a:t>
                      </a:r>
                      <a:r>
                        <a:rPr lang="zh-TW" altLang="zh-HK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</a:t>
                      </a: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守校規的重要</a:t>
                      </a: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DFKai-SB" panose="03000509000000000000" pitchFamily="49" charset="-120"/>
                        </a:rPr>
                        <a:t>；並通過我的行動承諾和親子口號創作活動，進一步培養學生正面的價值觀和態度</a:t>
                      </a: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。</a:t>
                      </a:r>
                      <a:endParaRPr lang="zh-TW" altLang="en-US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285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2400" b="0" i="0" u="none" kern="1200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學習</a:t>
                      </a:r>
                      <a:r>
                        <a:rPr lang="zh-HK" altLang="en-US" sz="28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目標</a:t>
                      </a: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HK" altLang="zh-TW" sz="2400" b="0" i="0" u="none" kern="1200" dirty="0">
                        <a:solidFill>
                          <a:schemeClr val="bg2"/>
                        </a:solidFill>
                        <a:effectLst/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讓學生明白校規的重要。</a:t>
                      </a:r>
                      <a:endParaRPr lang="en-US" altLang="zh-TW" sz="2800" b="0" i="0" u="none" kern="1200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培養學生</a:t>
                      </a:r>
                      <a:r>
                        <a:rPr lang="zh-TW" altLang="zh-HK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遵規守法的</a:t>
                      </a: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態度。</a:t>
                      </a:r>
                      <a:endParaRPr lang="en-US" altLang="zh-TW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146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價值觀和</a:t>
                      </a:r>
                      <a:endParaRPr lang="en-US" altLang="zh-TW" sz="2800" b="0" i="0" u="none" kern="1200" dirty="0" smtClean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態度</a:t>
                      </a:r>
                      <a:r>
                        <a:rPr lang="zh-HK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CA" altLang="zh-HK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  <a:p>
                      <a:endParaRPr lang="en-US" sz="2400" b="0" i="0" u="none" dirty="0"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i="0" u="none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 panose="03000509000000000000" pitchFamily="49" charset="-120"/>
                          <a:cs typeface="DFKai-SB" panose="03000509000000000000" pitchFamily="49" charset="-120"/>
                        </a:rPr>
                        <a:t>遵規守法、尊重他人、責任感</a:t>
                      </a:r>
                      <a:endParaRPr lang="en-US" sz="2800" b="0" i="0" u="none" kern="1200" dirty="0">
                        <a:solidFill>
                          <a:schemeClr val="bg1"/>
                        </a:solidFill>
                        <a:latin typeface="DFKai-SB" panose="03000509000000000000" pitchFamily="49" charset="-120"/>
                        <a:ea typeface="DFKai-SB" panose="03000509000000000000" pitchFamily="49" charset="-120"/>
                        <a:cs typeface="DFKai-SB" panose="03000509000000000000" pitchFamily="49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1187624" y="548680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分組討論 </a:t>
            </a:r>
            <a:endParaRPr lang="en-US" altLang="zh-TW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99474"/>
              </p:ext>
            </p:extLst>
          </p:nvPr>
        </p:nvGraphicFramePr>
        <p:xfrm>
          <a:off x="827584" y="1572207"/>
          <a:ext cx="74529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Little witch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12757"/>
          <a:stretch/>
        </p:blipFill>
        <p:spPr bwMode="auto">
          <a:xfrm>
            <a:off x="6754502" y="116632"/>
            <a:ext cx="1800200" cy="18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587415" y="64845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 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廣播劇</a:t>
            </a:r>
            <a:endParaRPr lang="en-US" altLang="zh-TW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「巫師大鬧學校記」</a:t>
            </a:r>
            <a:endParaRPr lang="en-US" altLang="zh-TW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 descr="Green witch on flying broom at night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2469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235" y="60668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098" name="Picture 2" descr="Abandoned school cafe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0" y="2589871"/>
            <a:ext cx="5962650" cy="32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音軌 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558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E0B07E35-926B-4FED-897C-05EDDEE3816E}"/>
              </a:ext>
            </a:extLst>
          </p:cNvPr>
          <p:cNvSpPr txBox="1">
            <a:spLocks/>
          </p:cNvSpPr>
          <p:nvPr/>
        </p:nvSpPr>
        <p:spPr>
          <a:xfrm>
            <a:off x="755576" y="548680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反思問題</a:t>
            </a:r>
            <a:endParaRPr lang="en-US" altLang="zh-TW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244016"/>
            <a:ext cx="71384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巫師說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「校規唔准呢樣，唔准嗰樣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，呢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學校真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係悶死人啦！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」你同意嗎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為什麼？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algn="just" hangingPunct="0">
              <a:buFont typeface="+mj-lt"/>
              <a:buAutoNum type="arabicPeriod"/>
            </a:pP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8961493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342182" y="645597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52" name="Picture 4" descr="Different people asking questions illustrated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9" y="4335979"/>
            <a:ext cx="3635228" cy="16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2169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總結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772816"/>
            <a:ext cx="8076725" cy="4373523"/>
          </a:xfrm>
        </p:spPr>
        <p:txBody>
          <a:bodyPr>
            <a:noAutofit/>
          </a:bodyPr>
          <a:lstStyle/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zh-HK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維持</a:t>
            </a:r>
            <a:r>
              <a:rPr lang="zh-TW" altLang="zh-HK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秩序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保障各人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權利。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生活在有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規則的環境下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減少人與人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紛爭，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使我們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得開心快樂。</a:t>
            </a: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因此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應該</a:t>
            </a:r>
            <a:r>
              <a:rPr lang="zh-TW" altLang="en-US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</a:t>
            </a:r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zh-TW" altLang="en-US" sz="36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守法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建造一個和諧的社會。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710027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2891" t="25073" r="16551" b="10153"/>
          <a:stretch/>
        </p:blipFill>
        <p:spPr>
          <a:xfrm>
            <a:off x="4149375" y="241845"/>
            <a:ext cx="4581184" cy="546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34148" t="26395" r="33907" b="55724"/>
          <a:stretch/>
        </p:blipFill>
        <p:spPr>
          <a:xfrm>
            <a:off x="626300" y="548680"/>
            <a:ext cx="2973248" cy="9361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6" y="5726171"/>
            <a:ext cx="1068117" cy="9974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" y="5680510"/>
            <a:ext cx="1080971" cy="10345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0" y="5661248"/>
            <a:ext cx="1081592" cy="10623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2" y="5680509"/>
            <a:ext cx="1099653" cy="104311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2430" y="2276872"/>
            <a:ext cx="3245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dirty="0" smtClean="0"/>
              <a:t>試訂立行動承諾，訂定遵守班裡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學校的規則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3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62806"/>
            <a:ext cx="7942374" cy="1325563"/>
          </a:xfrm>
        </p:spPr>
        <p:txBody>
          <a:bodyPr>
            <a:normAutofit fontScale="90000"/>
          </a:bodyPr>
          <a:lstStyle/>
          <a:p>
            <a:pPr defTabSz="685800">
              <a:lnSpc>
                <a:spcPct val="100000"/>
              </a:lnSpc>
            </a:pP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延伸活動：親子口號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zh-HK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77550"/>
              </p:ext>
            </p:extLst>
          </p:nvPr>
        </p:nvGraphicFramePr>
        <p:xfrm>
          <a:off x="683568" y="3721175"/>
          <a:ext cx="7632848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106">
                  <a:extLst>
                    <a:ext uri="{9D8B030D-6E8A-4147-A177-3AD203B41FA5}">
                      <a16:colId xmlns:a16="http://schemas.microsoft.com/office/drawing/2014/main" val="39097011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1879073300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724436287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5738592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060830431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995101773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4015541969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451376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循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好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3823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潔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失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禮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91002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慢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步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園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勿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亂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跑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39747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落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樓</a:t>
                      </a:r>
                      <a:endParaRPr lang="zh-TW" sz="1200" kern="10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梯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靠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左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1200" kern="100" dirty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578862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4" y="1588369"/>
            <a:ext cx="809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「校園規則齊遵守」為主題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遵守校園紀律的口號。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People winning different prizes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9004" r="12581" b="8907"/>
          <a:stretch/>
        </p:blipFill>
        <p:spPr bwMode="auto">
          <a:xfrm>
            <a:off x="6383726" y="2276872"/>
            <a:ext cx="2364737" cy="14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762" y="28635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示例</a:t>
            </a:r>
            <a:r>
              <a:rPr lang="en-US" altLang="zh-TW" sz="4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40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268539" y="6362630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 smtClean="0">
                <a:solidFill>
                  <a:srgbClr val="00B050"/>
                </a:solidFill>
              </a:rPr>
              <a:t>教師參考資料</a:t>
            </a:r>
            <a:r>
              <a:rPr lang="en-US" altLang="zh-TW" sz="2800" dirty="0" smtClean="0">
                <a:solidFill>
                  <a:srgbClr val="00B050"/>
                </a:solidFill>
              </a:rPr>
              <a:t>:</a:t>
            </a:r>
            <a:r>
              <a:rPr lang="zh-TW" altLang="en-US" sz="2800" dirty="0">
                <a:solidFill>
                  <a:srgbClr val="00B050"/>
                </a:solidFill>
              </a:rPr>
              <a:t>「巫師大鬧學校記</a:t>
            </a:r>
            <a:r>
              <a:rPr lang="zh-TW" altLang="en-US" sz="2800" dirty="0" smtClean="0">
                <a:solidFill>
                  <a:srgbClr val="00B050"/>
                </a:solidFill>
              </a:rPr>
              <a:t>」</a:t>
            </a:r>
            <a:r>
              <a:rPr lang="zh-TW" altLang="zh-HK" sz="2800" dirty="0">
                <a:solidFill>
                  <a:srgbClr val="00B050"/>
                </a:solidFill>
              </a:rPr>
              <a:t>大綱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763" y="1052736"/>
            <a:ext cx="7886700" cy="558924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爸爸和小巫師經過某所學校，看見校內一切秩序井然、學生守規。小巫師見到後，希望巫師爸爸搗亂學校裡的秩序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早上集會的時候，原本全校學生在操場排列得十分整齊，但巫師爸爸一施法術，</a:t>
            </a:r>
            <a:r>
              <a:rPr lang="zh-CN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原來整齊的隊伍頓時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凌亂起來，不但有很多同學被推倒，連上課的時間也延誤了！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課室內，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原本想將垃圾丟在垃圾箱內，但是，巫師爸爸施法後，所有同學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將垃圾、廢紙等都丟在地上，頓時課室地上滿是垃圾。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時間到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了，同學們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在議論為什麼下課鐘聲還沒有響起，原來又是巫師的所為，令鐘聲停頓了，使同學和老師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不清楚甚麼時候下課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下課後，</a:t>
            </a:r>
            <a:r>
              <a:rPr lang="zh-CN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老師離開課室</a:t>
            </a:r>
            <a:r>
              <a:rPr lang="zh-CN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4500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急不及待跑去洗手間，不料被丟在走廊上的鉛筆滑跌，更被一位高年級的學生撞倒。</a:t>
            </a:r>
            <a:r>
              <a:rPr lang="zh-TW" altLang="zh-HK" sz="4500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嚷道：「為什麼沒有風紀維持秩序呢？」原來，風紀又被巫師爸爸變走了！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放學後，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跟其他同學一樣到食物部買零食，但原本有秩序排隊的學生經巫師的施法後，變得秩序大亂。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因為個子小，被其他高年級的學生擠了出來，結果，他們只得放棄買零食了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在走廊上，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和幾位同學遇到老師，他們本想跟老師打招呼，但巫師爸爸又施法了！令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和其他同學在走廊上跑</a:t>
            </a:r>
            <a:r>
              <a:rPr lang="zh-CN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起來，</a:t>
            </a:r>
            <a:r>
              <a:rPr lang="zh-TW" altLang="zh-HK" sz="45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更在經過老師身旁時大叫。結果，他們也無辜地被老師懲罰了一頓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zh-HK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巫師爸爸和小巫師見到原本有秩序的學校，被他們弄得一塌糊塗後，都大笑起來</a:t>
            </a:r>
            <a:r>
              <a:rPr lang="zh-TW" altLang="zh-HK" sz="45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5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f35948-e619-41b3-aa29-22878b09cfd2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2371</Words>
  <Application>Microsoft Office PowerPoint</Application>
  <PresentationFormat>如螢幕大小 (4:3)</PresentationFormat>
  <Paragraphs>224</Paragraphs>
  <Slides>14</Slides>
  <Notes>14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細明體_HKSCS</vt:lpstr>
      <vt:lpstr>微軟正黑體</vt:lpstr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　總結</vt:lpstr>
      <vt:lpstr>PowerPoint 簡報</vt:lpstr>
      <vt:lpstr>延伸活動：親子口號創作比賽</vt:lpstr>
      <vt:lpstr>教師參考資料:「巫師大鬧學校記」大綱</vt:lpstr>
      <vt:lpstr>教師參考資料:「巫師大鬧學校記」劇本(一)</vt:lpstr>
      <vt:lpstr>教師參考資料:「巫師大鬧學校記」劇本(二)</vt:lpstr>
      <vt:lpstr>教師參考資料:「巫師大鬧學校記」劇本(三)</vt:lpstr>
      <vt:lpstr>教師參考資料:「巫師大鬧學校記」劇本(四)</vt:lpstr>
      <vt:lpstr>教師參考資料:「巫師大鬧學校記」劇本(四)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CHEUNG, Lui Future</dc:creator>
  <cp:keywords/>
  <cp:lastModifiedBy>LAM, Yuen-shan</cp:lastModifiedBy>
  <cp:revision>169</cp:revision>
  <dcterms:created xsi:type="dcterms:W3CDTF">2021-07-30T02:43:00Z</dcterms:created>
  <dcterms:modified xsi:type="dcterms:W3CDTF">2021-11-08T06:42:22Z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